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59" r:id="rId7"/>
    <p:sldId id="270" r:id="rId8"/>
    <p:sldId id="260" r:id="rId9"/>
    <p:sldId id="288" r:id="rId10"/>
    <p:sldId id="289" r:id="rId11"/>
    <p:sldId id="276" r:id="rId12"/>
    <p:sldId id="283" r:id="rId13"/>
    <p:sldId id="281" r:id="rId14"/>
    <p:sldId id="277" r:id="rId15"/>
    <p:sldId id="278" r:id="rId16"/>
    <p:sldId id="280" r:id="rId17"/>
    <p:sldId id="287" r:id="rId18"/>
    <p:sldId id="282" r:id="rId19"/>
    <p:sldId id="285" r:id="rId20"/>
    <p:sldId id="268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91" autoAdjust="0"/>
  </p:normalViewPr>
  <p:slideViewPr>
    <p:cSldViewPr snapToGrid="0" showGuides="1">
      <p:cViewPr varScale="1">
        <p:scale>
          <a:sx n="109" d="100"/>
          <a:sy n="109" d="100"/>
        </p:scale>
        <p:origin x="612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1/4/2021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1/4/2021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7413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275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743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43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348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Sushama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388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470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Sushama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8831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587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00280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8715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Lynell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5243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56265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150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9236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78A92-0141-4330-8F3E-FAADFAC2384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604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8" y="128288"/>
            <a:ext cx="11935475" cy="66016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063" y="128288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777378"/>
            <a:ext cx="10117959" cy="2281355"/>
          </a:xfrm>
        </p:spPr>
        <p:txBody>
          <a:bodyPr/>
          <a:lstStyle/>
          <a:p>
            <a:r>
              <a:rPr lang="en-US" dirty="0"/>
              <a:t>PROJECT QUAKE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64693" y="5119048"/>
            <a:ext cx="10090287" cy="1101897"/>
          </a:xfrm>
        </p:spPr>
        <p:txBody>
          <a:bodyPr/>
          <a:lstStyle/>
          <a:p>
            <a:r>
              <a:rPr lang="en-US" dirty="0"/>
              <a:t>Shaking Things Up</a:t>
            </a:r>
            <a:br>
              <a:rPr lang="en-US" dirty="0"/>
            </a:br>
            <a:endParaRPr lang="ru-R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93684" y="4794286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2" name="shield 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8415" y="56699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677594" y="1433230"/>
            <a:ext cx="6166743" cy="4685253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433231"/>
            <a:ext cx="468458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Largest 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832" y="2609790"/>
            <a:ext cx="3787287" cy="493275"/>
          </a:xfrm>
        </p:spPr>
        <p:txBody>
          <a:bodyPr/>
          <a:lstStyle/>
          <a:p>
            <a:r>
              <a:rPr lang="en-US" dirty="0"/>
              <a:t>25 Largest by </a:t>
            </a:r>
            <a:r>
              <a:rPr lang="en-US" dirty="0" smtClean="0"/>
              <a:t>Magnitude &gt;8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largest earthquakes occurred mostly off the Asia and South </a:t>
            </a:r>
            <a:r>
              <a:rPr lang="en-US" sz="1800" dirty="0" smtClean="0"/>
              <a:t>America</a:t>
            </a:r>
          </a:p>
          <a:p>
            <a:endParaRPr lang="en-US" sz="1800" dirty="0"/>
          </a:p>
        </p:txBody>
      </p:sp>
      <p:pic>
        <p:nvPicPr>
          <p:cNvPr id="12" name="Picture 11" descr="A picture containing text, sky, map&#10;&#10;Description automatically generated">
            <a:extLst>
              <a:ext uri="{FF2B5EF4-FFF2-40B4-BE49-F238E27FC236}">
                <a16:creationId xmlns:a16="http://schemas.microsoft.com/office/drawing/2014/main" id="{FBCFA929-C402-43B4-B6FD-07E204BA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275" y="1717569"/>
            <a:ext cx="5495057" cy="40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28689" y="2662895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914" y="328670"/>
            <a:ext cx="3532482" cy="1325563"/>
          </a:xfrm>
        </p:spPr>
        <p:txBody>
          <a:bodyPr/>
          <a:lstStyle/>
          <a:p>
            <a:r>
              <a:rPr lang="en-US" dirty="0"/>
              <a:t>Correlations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9311" y="1720735"/>
            <a:ext cx="4357688" cy="493275"/>
          </a:xfrm>
        </p:spPr>
        <p:txBody>
          <a:bodyPr/>
          <a:lstStyle/>
          <a:p>
            <a:pPr algn="ctr"/>
            <a:r>
              <a:rPr lang="en-US" dirty="0"/>
              <a:t>Magnitude vs Depth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837031" y="134603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/>
          <p:cNvSpPr/>
          <p:nvPr/>
        </p:nvSpPr>
        <p:spPr>
          <a:xfrm>
            <a:off x="6150616" y="2632240"/>
            <a:ext cx="5384277" cy="345527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 txBox="1">
            <a:spLocks/>
          </p:cNvSpPr>
          <p:nvPr/>
        </p:nvSpPr>
        <p:spPr>
          <a:xfrm>
            <a:off x="6661238" y="1690080"/>
            <a:ext cx="4357688" cy="49327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b="0" i="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Magnitude vs Significance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12" y="2662895"/>
            <a:ext cx="5090940" cy="3393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6" y="2632240"/>
            <a:ext cx="5130177" cy="3420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03666" y="2216835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</a:t>
            </a:r>
            <a:r>
              <a:rPr lang="en-US" sz="1200" b="1" dirty="0">
                <a:solidFill>
                  <a:schemeClr val="bg1"/>
                </a:solidFill>
                <a:latin typeface="Consolas" panose="020B0609020204030204" pitchFamily="49" charset="0"/>
              </a:rPr>
              <a:t>between</a:t>
            </a:r>
            <a:r>
              <a:rPr lang="en-US" sz="1400" b="1" dirty="0">
                <a:solidFill>
                  <a:schemeClr val="bg1"/>
                </a:solidFill>
                <a:latin typeface="Consolas" panose="020B0609020204030204" pitchFamily="49" charset="0"/>
              </a:rPr>
              <a:t> Magnitude and Significance is 0.85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7225" y="2244358"/>
            <a:ext cx="58973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The correlation between Magnitude and Depth is 0.04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6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912116" y="2412354"/>
            <a:ext cx="7046145" cy="354550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99" y="1433231"/>
            <a:ext cx="4357688" cy="1325563"/>
          </a:xfrm>
        </p:spPr>
        <p:txBody>
          <a:bodyPr/>
          <a:lstStyle/>
          <a:p>
            <a:r>
              <a:rPr lang="en-US" dirty="0"/>
              <a:t>Intensity Scale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3799" y="2609790"/>
            <a:ext cx="4357688" cy="493275"/>
          </a:xfrm>
        </p:spPr>
        <p:txBody>
          <a:bodyPr/>
          <a:lstStyle/>
          <a:p>
            <a:r>
              <a:rPr lang="en-US" dirty="0"/>
              <a:t>Build a 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4428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64" y="576604"/>
            <a:ext cx="6417425" cy="14859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477297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Categorized the whole dataset based on intensity</a:t>
            </a:r>
          </a:p>
          <a:p>
            <a:pPr lvl="1"/>
            <a:r>
              <a:rPr lang="en-US" dirty="0"/>
              <a:t>Mag 5 to 5.99: Moderate</a:t>
            </a:r>
          </a:p>
          <a:p>
            <a:pPr lvl="1"/>
            <a:r>
              <a:rPr lang="en-US" dirty="0"/>
              <a:t>Mag 6 to 6.99: Strong</a:t>
            </a:r>
          </a:p>
          <a:p>
            <a:pPr lvl="1"/>
            <a:r>
              <a:rPr lang="en-US" dirty="0"/>
              <a:t>Mag 7 to 7.99: Very Strong</a:t>
            </a:r>
          </a:p>
          <a:p>
            <a:pPr lvl="1"/>
            <a:r>
              <a:rPr lang="en-US" dirty="0"/>
              <a:t>Mag 8 to 8.99: Severe</a:t>
            </a:r>
          </a:p>
          <a:p>
            <a:pPr lvl="1"/>
            <a:r>
              <a:rPr lang="en-US" dirty="0"/>
              <a:t>Mag 9 to 9.99: Violent</a:t>
            </a:r>
          </a:p>
          <a:p>
            <a:pPr lvl="1"/>
            <a:r>
              <a:rPr lang="en-US" dirty="0"/>
              <a:t>Mag 10 and above: Extreme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33"/>
          <a:stretch/>
        </p:blipFill>
        <p:spPr>
          <a:xfrm>
            <a:off x="5038480" y="2856427"/>
            <a:ext cx="1747187" cy="27941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754" y="2526951"/>
            <a:ext cx="4969117" cy="33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1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Countries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&gt;7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703710" y="3237251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Look at countries with magnitudes above 7 to determine the top 10 most hit countries. </a:t>
            </a:r>
          </a:p>
          <a:p>
            <a:r>
              <a:rPr lang="en-US" sz="1800" dirty="0"/>
              <a:t>US is in the top 10, ranked No. 8, with 26 times of earthquakes above mag 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21" y="1986945"/>
            <a:ext cx="4915242" cy="329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Map 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Most significant earthquakes were spotted in the states of California and Alaska</a:t>
            </a:r>
            <a:r>
              <a:rPr lang="en-US" sz="1800" dirty="0" smtClean="0"/>
              <a:t>.</a:t>
            </a:r>
          </a:p>
          <a:p>
            <a:r>
              <a:rPr lang="en-US" sz="1800" dirty="0"/>
              <a:t>1980 – 2020 there were 26 earthquakes of magnitude &gt; 7.0 in US.</a:t>
            </a:r>
          </a:p>
          <a:p>
            <a:r>
              <a:rPr lang="en-US" sz="1800" dirty="0"/>
              <a:t>The data indicates Aleutian Arc </a:t>
            </a:r>
            <a:r>
              <a:rPr lang="en-US" sz="1800" dirty="0" smtClean="0"/>
              <a:t>in </a:t>
            </a:r>
            <a:r>
              <a:rPr lang="en-US" sz="1800" dirty="0"/>
              <a:t>Alaska to be the most seismically active region.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78"/>
          <a:stretch/>
        </p:blipFill>
        <p:spPr>
          <a:xfrm>
            <a:off x="6299938" y="1908998"/>
            <a:ext cx="4994596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2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 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Magnitude </a:t>
            </a:r>
            <a:r>
              <a:rPr lang="en-US" dirty="0"/>
              <a:t>the Earthquakes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sz="180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7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 total of 2492 quakes in US with a magnitude of 5.0 and above</a:t>
            </a:r>
          </a:p>
          <a:p>
            <a:r>
              <a:rPr lang="en-US" sz="1800" dirty="0"/>
              <a:t>The largest of them was on 1986 May 7.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22" y="1990503"/>
            <a:ext cx="5361945" cy="335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6" y="876278"/>
            <a:ext cx="4357688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4746" y="2052837"/>
            <a:ext cx="4357688" cy="49327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05375" y="1969998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2824255"/>
            <a:ext cx="7843262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 smtClean="0"/>
              <a:t>We </a:t>
            </a:r>
            <a:r>
              <a:rPr lang="en-US" sz="1800" dirty="0"/>
              <a:t>were not able to plot the total earthquake frequency over time due to the limitation of data (mag &gt;=</a:t>
            </a:r>
            <a:r>
              <a:rPr lang="en-US" sz="1800" dirty="0" smtClean="0"/>
              <a:t>5). </a:t>
            </a:r>
            <a:r>
              <a:rPr lang="en-US" sz="1800" dirty="0"/>
              <a:t>W</a:t>
            </a:r>
            <a:r>
              <a:rPr lang="en-US" sz="1800" dirty="0" smtClean="0"/>
              <a:t>e also did not observe </a:t>
            </a:r>
            <a:r>
              <a:rPr lang="en-US" sz="1800" dirty="0"/>
              <a:t>the severity of earthquakes </a:t>
            </a:r>
            <a:r>
              <a:rPr lang="en-US" sz="1800" dirty="0" smtClean="0"/>
              <a:t>increasing </a:t>
            </a:r>
            <a:r>
              <a:rPr lang="en-US" sz="1800" dirty="0"/>
              <a:t>over </a:t>
            </a:r>
            <a:r>
              <a:rPr lang="en-US" sz="1800" dirty="0" smtClean="0"/>
              <a:t>time</a:t>
            </a:r>
            <a:endParaRPr lang="en-US" sz="1800" dirty="0"/>
          </a:p>
          <a:p>
            <a:r>
              <a:rPr lang="en-US" sz="1800" dirty="0"/>
              <a:t>P</a:t>
            </a:r>
            <a:r>
              <a:rPr lang="en-US" sz="1800" dirty="0" smtClean="0"/>
              <a:t>acific </a:t>
            </a:r>
            <a:r>
              <a:rPr lang="en-US" sz="1800" dirty="0"/>
              <a:t>plate’s movement (e.g. </a:t>
            </a:r>
            <a:r>
              <a:rPr lang="en-US" sz="1800" dirty="0" err="1"/>
              <a:t>subducting</a:t>
            </a:r>
            <a:r>
              <a:rPr lang="en-US" sz="1800" dirty="0"/>
              <a:t>, spreading, slipping or colliding) seems to be the cause of the most severe </a:t>
            </a:r>
            <a:r>
              <a:rPr lang="en-US" sz="1800" dirty="0" smtClean="0"/>
              <a:t>earthquakes</a:t>
            </a:r>
          </a:p>
          <a:p>
            <a:r>
              <a:rPr lang="en-US" sz="1800" dirty="0" smtClean="0"/>
              <a:t>The earthquake </a:t>
            </a:r>
            <a:r>
              <a:rPr lang="en-US" sz="1800" dirty="0"/>
              <a:t>magnitude is correlated with significance but not the depth</a:t>
            </a:r>
            <a:endParaRPr lang="en-US" sz="1800" dirty="0" smtClean="0"/>
          </a:p>
          <a:p>
            <a:r>
              <a:rPr lang="en-US" sz="1800" dirty="0" smtClean="0"/>
              <a:t>Most </a:t>
            </a:r>
            <a:r>
              <a:rPr lang="en-US" sz="1800" dirty="0"/>
              <a:t>earthquakes in US occur at the west coast, probably because that’s where the north A</a:t>
            </a:r>
            <a:r>
              <a:rPr lang="en-US" sz="1800" dirty="0" smtClean="0"/>
              <a:t>merican </a:t>
            </a:r>
            <a:r>
              <a:rPr lang="en-US" sz="1800" dirty="0"/>
              <a:t>plate meet the pacific plate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188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1585" y="2136371"/>
            <a:ext cx="213637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Team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Participants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Jordan </a:t>
            </a:r>
            <a:r>
              <a:rPr lang="en-US" sz="2400" dirty="0" err="1"/>
              <a:t>Gilmartin</a:t>
            </a:r>
            <a:endParaRPr lang="en-US" sz="2400" dirty="0"/>
          </a:p>
          <a:p>
            <a:r>
              <a:rPr lang="en-US" sz="2400" dirty="0"/>
              <a:t>Lynell Robinson</a:t>
            </a:r>
          </a:p>
          <a:p>
            <a:r>
              <a:rPr lang="en-US" sz="2400" dirty="0"/>
              <a:t>Min </a:t>
            </a:r>
            <a:r>
              <a:rPr lang="en-US" sz="2400" dirty="0" err="1"/>
              <a:t>Xie</a:t>
            </a:r>
            <a:endParaRPr lang="en-US" sz="2400" dirty="0"/>
          </a:p>
          <a:p>
            <a:r>
              <a:rPr lang="en-US" sz="2400" dirty="0"/>
              <a:t>Nick </a:t>
            </a:r>
            <a:r>
              <a:rPr lang="en-US" sz="2400" dirty="0" err="1"/>
              <a:t>Mangarella</a:t>
            </a:r>
            <a:endParaRPr lang="en-US" sz="2400" dirty="0"/>
          </a:p>
          <a:p>
            <a:r>
              <a:rPr lang="en-US" sz="2400" dirty="0" err="1"/>
              <a:t>Sushama</a:t>
            </a:r>
            <a:r>
              <a:rPr lang="en-US" sz="2400" dirty="0"/>
              <a:t> </a:t>
            </a:r>
            <a:r>
              <a:rPr lang="en-US" sz="2400" dirty="0" err="1"/>
              <a:t>Kunnath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Conception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Increasing impacts of earthquakes over time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ever increasing changes in the climate, we want to take a look at what have been the impacts in nature</a:t>
            </a:r>
          </a:p>
          <a:p>
            <a:r>
              <a:rPr lang="en-US" dirty="0"/>
              <a:t>We decided to take a look at the impacts through natural disasters, specifically earthquakes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Phase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 questions we wanted to explore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Has the frequency of earthquakes increase over time?</a:t>
            </a:r>
          </a:p>
          <a:p>
            <a:r>
              <a:rPr lang="en-US" dirty="0"/>
              <a:t>Has the severity (magnitude) of earthquakes increase over time?</a:t>
            </a:r>
          </a:p>
          <a:p>
            <a:r>
              <a:rPr lang="en-US" dirty="0"/>
              <a:t>Has the intensity (MMI) of earthquakes increase over time?</a:t>
            </a:r>
          </a:p>
          <a:p>
            <a:r>
              <a:rPr lang="en-US" dirty="0"/>
              <a:t>Is there a correlation between depth and magnitude?</a:t>
            </a:r>
          </a:p>
          <a:p>
            <a:r>
              <a:rPr lang="en-US" dirty="0"/>
              <a:t>Is there a correlation between significance and magnitude?</a:t>
            </a:r>
          </a:p>
          <a:p>
            <a:r>
              <a:rPr lang="en-US" dirty="0"/>
              <a:t>How does this impact the US?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Toolset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APIs &amp;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49249DA-4230-416D-838C-A72D2E7CADA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3358341"/>
            <a:ext cx="3170220" cy="1268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43" y="4763509"/>
            <a:ext cx="2689591" cy="14110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63" y="5205465"/>
            <a:ext cx="2434718" cy="9130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4206801"/>
            <a:ext cx="2222284" cy="9639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121" y="3402086"/>
            <a:ext cx="2295816" cy="2661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483" y="3386396"/>
            <a:ext cx="1943945" cy="7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</a:t>
            </a:r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 smtClean="0"/>
              <a:t>Creating our </a:t>
            </a:r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Pulled over 40 years of earthquake data we discovered:</a:t>
            </a:r>
          </a:p>
          <a:p>
            <a:pPr lvl="1"/>
            <a:r>
              <a:rPr lang="en-US" dirty="0"/>
              <a:t>Too much data to plot</a:t>
            </a:r>
          </a:p>
          <a:p>
            <a:pPr lvl="1"/>
            <a:r>
              <a:rPr lang="en-US" dirty="0"/>
              <a:t>Missing data as we went further back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 txBox="1">
            <a:spLocks/>
          </p:cNvSpPr>
          <p:nvPr/>
        </p:nvSpPr>
        <p:spPr>
          <a:xfrm>
            <a:off x="7095392" y="2856427"/>
            <a:ext cx="4647951" cy="1325563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Share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 smtClean="0"/>
              <a:t>Dataset Cleanup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Narrowing down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Reset our focus to earthquakes with large magnitudes</a:t>
            </a:r>
          </a:p>
          <a:p>
            <a:pPr lvl="1"/>
            <a:r>
              <a:rPr lang="en-US" dirty="0"/>
              <a:t>Earthquakes with Magnitude &gt;5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22" r="62500"/>
          <a:stretch/>
        </p:blipFill>
        <p:spPr>
          <a:xfrm>
            <a:off x="6951518" y="1636649"/>
            <a:ext cx="4946072" cy="324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3957580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433231"/>
            <a:ext cx="4357688" cy="1325563"/>
          </a:xfrm>
        </p:spPr>
        <p:txBody>
          <a:bodyPr/>
          <a:lstStyle/>
          <a:p>
            <a:r>
              <a:rPr lang="en-US" dirty="0"/>
              <a:t>Earthquakes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Earthquakes with &gt;5 magnitudes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95" y="1705007"/>
            <a:ext cx="5485714" cy="365714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number of earthquakes were consistent</a:t>
            </a:r>
          </a:p>
          <a:p>
            <a:r>
              <a:rPr lang="en-US" sz="1800" dirty="0"/>
              <a:t>Pattern breaks between early 2000’s</a:t>
            </a:r>
          </a:p>
        </p:txBody>
      </p:sp>
    </p:spTree>
    <p:extLst>
      <p:ext uri="{BB962C8B-B14F-4D97-AF65-F5344CB8AC3E}">
        <p14:creationId xmlns:p14="http://schemas.microsoft.com/office/powerpoint/2010/main" val="310345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821279" y="1654233"/>
            <a:ext cx="5932917" cy="4083732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1433231"/>
            <a:ext cx="3059241" cy="1325563"/>
          </a:xfrm>
        </p:spPr>
        <p:txBody>
          <a:bodyPr>
            <a:normAutofit/>
          </a:bodyPr>
          <a:lstStyle/>
          <a:p>
            <a:r>
              <a:rPr lang="en-US" dirty="0"/>
              <a:t>Magnitude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2609790"/>
            <a:ext cx="4357688" cy="493275"/>
          </a:xfrm>
        </p:spPr>
        <p:txBody>
          <a:bodyPr/>
          <a:lstStyle/>
          <a:p>
            <a:r>
              <a:rPr lang="en-US" dirty="0"/>
              <a:t>Magnitude by Decade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11877" y="2526951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 txBox="1">
            <a:spLocks/>
          </p:cNvSpPr>
          <p:nvPr/>
        </p:nvSpPr>
        <p:spPr>
          <a:xfrm>
            <a:off x="834746" y="3149328"/>
            <a:ext cx="4842848" cy="258863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180000" indent="-180000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  <a:lvl2pPr marL="68580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The past two decades have seen some of the largest earthquakes above 8.0 in magnitude</a:t>
            </a:r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001D42-A180-42E5-97C7-3EB230D7B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912" y="1888214"/>
            <a:ext cx="5487650" cy="365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4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71af3243-3dd4-4a8d-8c0d-dd76da1f02a5"/>
    <ds:schemaRef ds:uri="16c05727-aa75-4e4a-9b5f-8a80a1165891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0</TotalTime>
  <Words>576</Words>
  <Application>Microsoft Office PowerPoint</Application>
  <PresentationFormat>Widescreen</PresentationFormat>
  <Paragraphs>127</Paragraphs>
  <Slides>17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Franklin Gothic Book</vt:lpstr>
      <vt:lpstr>Gill Sans MT</vt:lpstr>
      <vt:lpstr>Office Theme</vt:lpstr>
      <vt:lpstr>PROJECT QUAKE</vt:lpstr>
      <vt:lpstr>Project Team</vt:lpstr>
      <vt:lpstr>Project Conception</vt:lpstr>
      <vt:lpstr>Exploration Phase</vt:lpstr>
      <vt:lpstr>Exploration Toolset</vt:lpstr>
      <vt:lpstr>Dataset Code</vt:lpstr>
      <vt:lpstr>Dataset Cleanup</vt:lpstr>
      <vt:lpstr>Earthquakes</vt:lpstr>
      <vt:lpstr>Magnitude</vt:lpstr>
      <vt:lpstr>Largest Earthquakes</vt:lpstr>
      <vt:lpstr>Correlations</vt:lpstr>
      <vt:lpstr>Intensity Scale</vt:lpstr>
      <vt:lpstr>Top 10 Countries</vt:lpstr>
      <vt:lpstr>Earthquakes US</vt:lpstr>
      <vt:lpstr>Earthquakes US</vt:lpstr>
      <vt:lpstr>Summary</vt:lpstr>
      <vt:lpstr>Questions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2020-12-30T15:23:10Z</dcterms:created>
  <dcterms:modified xsi:type="dcterms:W3CDTF">2021-01-05T02:29:03Z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